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60" r:id="rId5"/>
    <p:sldId id="258" r:id="rId6"/>
    <p:sldId id="259" r:id="rId7"/>
    <p:sldId id="261" r:id="rId8"/>
    <p:sldId id="262" r:id="rId9"/>
    <p:sldId id="263" r:id="rId10"/>
    <p:sldId id="265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8AEE-D2EB-4668-BDF9-C895FC50D4FD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BF9-25A9-491D-8BBA-EB116C12B29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85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8AEE-D2EB-4668-BDF9-C895FC50D4FD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BF9-25A9-491D-8BBA-EB116C12B2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596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8AEE-D2EB-4668-BDF9-C895FC50D4FD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BF9-25A9-491D-8BBA-EB116C12B2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61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8AEE-D2EB-4668-BDF9-C895FC50D4FD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BF9-25A9-491D-8BBA-EB116C12B2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1151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8AEE-D2EB-4668-BDF9-C895FC50D4FD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BF9-25A9-491D-8BBA-EB116C12B29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10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8AEE-D2EB-4668-BDF9-C895FC50D4FD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BF9-25A9-491D-8BBA-EB116C12B2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879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8AEE-D2EB-4668-BDF9-C895FC50D4FD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BF9-25A9-491D-8BBA-EB116C12B2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678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8AEE-D2EB-4668-BDF9-C895FC50D4FD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BF9-25A9-491D-8BBA-EB116C12B2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156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8AEE-D2EB-4668-BDF9-C895FC50D4FD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BF9-25A9-491D-8BBA-EB116C12B2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8880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F028AEE-D2EB-4668-BDF9-C895FC50D4FD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201BF9-25A9-491D-8BBA-EB116C12B2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6494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8AEE-D2EB-4668-BDF9-C895FC50D4FD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BF9-25A9-491D-8BBA-EB116C12B2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3766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F028AEE-D2EB-4668-BDF9-C895FC50D4FD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9201BF9-25A9-491D-8BBA-EB116C12B29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36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61F543-71D6-44F8-BBCE-C774A5589D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明志科技大學</a:t>
            </a:r>
            <a:br>
              <a:rPr lang="en-US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勞動型兼任助理常見問題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252AAE0-B51B-4CD9-A2F8-6B468C75AF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108.01.01</a:t>
            </a:r>
            <a:r>
              <a:rPr lang="zh-TW" altLang="en-US"/>
              <a:t>起適用</a:t>
            </a:r>
          </a:p>
        </p:txBody>
      </p:sp>
    </p:spTree>
    <p:extLst>
      <p:ext uri="{BB962C8B-B14F-4D97-AF65-F5344CB8AC3E}">
        <p14:creationId xmlns:p14="http://schemas.microsoft.com/office/powerpoint/2010/main" val="2091256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7788F0-0F81-494E-8D75-D07B65CD1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如何計算投保金額</a:t>
            </a:r>
            <a:r>
              <a:rPr lang="en-US" altLang="zh-TW" sz="4000" dirty="0"/>
              <a:t>?</a:t>
            </a:r>
            <a:endParaRPr lang="zh-TW" altLang="en-US" sz="4000" dirty="0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E8A203BC-A34A-41D1-BDF9-6D23055E8A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/>
              <a:t>月投保：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8" name="內容版面配置區 7">
            <a:extLst>
              <a:ext uri="{FF2B5EF4-FFF2-40B4-BE49-F238E27FC236}">
                <a16:creationId xmlns:a16="http://schemas.microsoft.com/office/drawing/2014/main" id="{0E26EC74-4ED6-47E3-92ED-4DF31370E9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dirty="0"/>
              <a:t>日投保：</a:t>
            </a:r>
            <a:endParaRPr lang="en-US" altLang="zh-TW" dirty="0"/>
          </a:p>
          <a:p>
            <a:r>
              <a:rPr lang="zh-TW" altLang="en-US" dirty="0"/>
              <a:t>以每日工讀時數計算勞、退保及健保相關費。</a:t>
            </a:r>
            <a:endParaRPr lang="en-US" altLang="zh-TW" dirty="0"/>
          </a:p>
          <a:p>
            <a:r>
              <a:rPr lang="zh-TW" altLang="en-US" dirty="0"/>
              <a:t>勞保、健保：可以在人事室的網頁下載專區下載相關表單</a:t>
            </a:r>
            <a:endParaRPr lang="en-US" altLang="zh-TW" dirty="0"/>
          </a:p>
          <a:p>
            <a:r>
              <a:rPr lang="zh-TW" altLang="en-US" dirty="0"/>
              <a:t>職災：勞保級距*</a:t>
            </a:r>
            <a:r>
              <a:rPr lang="en-US" altLang="zh-TW" dirty="0"/>
              <a:t>0.10%</a:t>
            </a:r>
            <a:r>
              <a:rPr lang="zh-TW" altLang="en-US" dirty="0"/>
              <a:t>*天數</a:t>
            </a:r>
            <a:r>
              <a:rPr lang="en-US" altLang="zh-TW" dirty="0"/>
              <a:t>/30</a:t>
            </a:r>
          </a:p>
          <a:p>
            <a:r>
              <a:rPr lang="zh-TW" altLang="en-US" dirty="0"/>
              <a:t>勞退：勞退級距*</a:t>
            </a:r>
            <a:r>
              <a:rPr lang="en-US" altLang="zh-TW" dirty="0"/>
              <a:t>6%</a:t>
            </a:r>
            <a:r>
              <a:rPr lang="zh-TW" altLang="en-US" dirty="0"/>
              <a:t>*天數</a:t>
            </a:r>
            <a:r>
              <a:rPr lang="en-US" altLang="zh-TW" dirty="0"/>
              <a:t>/30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ADDFC455-B044-4771-86C1-ED2005342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000483"/>
              </p:ext>
            </p:extLst>
          </p:nvPr>
        </p:nvGraphicFramePr>
        <p:xfrm>
          <a:off x="1008605" y="2278034"/>
          <a:ext cx="5026434" cy="3158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966">
                  <a:extLst>
                    <a:ext uri="{9D8B030D-6E8A-4147-A177-3AD203B41FA5}">
                      <a16:colId xmlns:a16="http://schemas.microsoft.com/office/drawing/2014/main" val="775604664"/>
                    </a:ext>
                  </a:extLst>
                </a:gridCol>
                <a:gridCol w="888512">
                  <a:extLst>
                    <a:ext uri="{9D8B030D-6E8A-4147-A177-3AD203B41FA5}">
                      <a16:colId xmlns:a16="http://schemas.microsoft.com/office/drawing/2014/main" val="337127232"/>
                    </a:ext>
                  </a:extLst>
                </a:gridCol>
                <a:gridCol w="837739">
                  <a:extLst>
                    <a:ext uri="{9D8B030D-6E8A-4147-A177-3AD203B41FA5}">
                      <a16:colId xmlns:a16="http://schemas.microsoft.com/office/drawing/2014/main" val="1842737795"/>
                    </a:ext>
                  </a:extLst>
                </a:gridCol>
                <a:gridCol w="703552">
                  <a:extLst>
                    <a:ext uri="{9D8B030D-6E8A-4147-A177-3AD203B41FA5}">
                      <a16:colId xmlns:a16="http://schemas.microsoft.com/office/drawing/2014/main" val="2757489869"/>
                    </a:ext>
                  </a:extLst>
                </a:gridCol>
                <a:gridCol w="1097044">
                  <a:extLst>
                    <a:ext uri="{9D8B030D-6E8A-4147-A177-3AD203B41FA5}">
                      <a16:colId xmlns:a16="http://schemas.microsoft.com/office/drawing/2014/main" val="2902489682"/>
                    </a:ext>
                  </a:extLst>
                </a:gridCol>
                <a:gridCol w="712621">
                  <a:extLst>
                    <a:ext uri="{9D8B030D-6E8A-4147-A177-3AD203B41FA5}">
                      <a16:colId xmlns:a16="http://schemas.microsoft.com/office/drawing/2014/main" val="2648186147"/>
                    </a:ext>
                  </a:extLst>
                </a:gridCol>
              </a:tblGrid>
              <a:tr h="87369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每月</a:t>
                      </a:r>
                      <a:br>
                        <a:rPr lang="en-US" alt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alt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支薪</a:t>
                      </a:r>
                      <a:endParaRPr lang="zh-TW" alt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endParaRPr lang="zh-TW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投保金額</a:t>
                      </a:r>
                      <a:r>
                        <a:rPr lang="en-US" alt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</a:t>
                      </a:r>
                      <a:r>
                        <a:rPr lang="en-US" alt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endParaRPr lang="zh-TW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altLang="en-US" sz="12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個人</a:t>
                      </a:r>
                    </a:p>
                  </a:txBody>
                  <a:tcPr marL="58020" marR="5802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altLang="en-US" sz="12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雇主</a:t>
                      </a:r>
                    </a:p>
                  </a:txBody>
                  <a:tcPr marL="58020" marR="5802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485072"/>
                  </a:ext>
                </a:extLst>
              </a:tr>
              <a:tr h="40324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個人</a:t>
                      </a:r>
                      <a:b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</a:br>
                      <a:r>
                        <a:rPr lang="zh-TW" alt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負擔保費</a:t>
                      </a:r>
                    </a:p>
                  </a:txBody>
                  <a:tcPr marL="58020" marR="5802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個人</a:t>
                      </a:r>
                      <a:b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</a:br>
                      <a:r>
                        <a:rPr lang="zh-TW" alt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實領</a:t>
                      </a:r>
                    </a:p>
                  </a:txBody>
                  <a:tcPr marL="58020" marR="5802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雇主</a:t>
                      </a:r>
                      <a:b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</a:br>
                      <a:r>
                        <a:rPr lang="zh-TW" alt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負擔保費</a:t>
                      </a:r>
                    </a:p>
                  </a:txBody>
                  <a:tcPr marL="58020" marR="5802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雇主</a:t>
                      </a:r>
                      <a:b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</a:br>
                      <a:r>
                        <a:rPr lang="zh-TW" alt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實支</a:t>
                      </a:r>
                    </a:p>
                  </a:txBody>
                  <a:tcPr marL="58020" marR="58020" marT="0" marB="0" anchor="ctr"/>
                </a:tc>
                <a:extLst>
                  <a:ext uri="{0D108BD9-81ED-4DB2-BD59-A6C34878D82A}">
                    <a16:rowId xmlns:a16="http://schemas.microsoft.com/office/drawing/2014/main" val="3981639286"/>
                  </a:ext>
                </a:extLst>
              </a:tr>
              <a:tr h="18818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10,000</a:t>
                      </a:r>
                      <a:endParaRPr lang="zh-TW" alt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勞保：</a:t>
                      </a:r>
                      <a:r>
                        <a:rPr lang="en-US" alt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11,100</a:t>
                      </a:r>
                      <a:endParaRPr lang="zh-TW" alt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健保：</a:t>
                      </a:r>
                      <a:r>
                        <a:rPr lang="en-US" alt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23,100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勞退：</a:t>
                      </a:r>
                      <a:r>
                        <a:rPr lang="en-US" alt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11,100</a:t>
                      </a:r>
                      <a:endParaRPr lang="zh-TW" alt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勞保：</a:t>
                      </a: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244</a:t>
                      </a:r>
                      <a:endParaRPr lang="zh-TW" altLang="en-US" sz="1200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健保：</a:t>
                      </a: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325</a:t>
                      </a:r>
                      <a:b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</a:br>
                      <a:r>
                        <a:rPr lang="zh-TW" alt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合計：</a:t>
                      </a: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569</a:t>
                      </a:r>
                      <a:endParaRPr lang="zh-TW" altLang="en-US" sz="1200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8020" marR="5802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10,000- 569</a:t>
                      </a:r>
                      <a:endParaRPr lang="zh-TW" altLang="en-US" sz="1200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=9,431</a:t>
                      </a:r>
                      <a:endParaRPr lang="zh-TW" altLang="en-US" sz="1200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8020" marR="5802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勞保：</a:t>
                      </a: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855</a:t>
                      </a:r>
                      <a:endParaRPr lang="zh-TW" altLang="en-US" sz="1200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職災：</a:t>
                      </a: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11</a:t>
                      </a:r>
                      <a:endParaRPr lang="zh-TW" altLang="en-US" sz="1200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健保：</a:t>
                      </a: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1,047</a:t>
                      </a:r>
                      <a:endParaRPr lang="zh-TW" altLang="en-US" sz="1200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勞退：</a:t>
                      </a: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666</a:t>
                      </a:r>
                      <a:endParaRPr lang="zh-TW" altLang="en-US" sz="1200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合計：</a:t>
                      </a: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2,579</a:t>
                      </a:r>
                      <a:endParaRPr lang="zh-TW" altLang="en-US" sz="1200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8020" marR="5802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10,000</a:t>
                      </a:r>
                      <a:b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</a:b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+2,579</a:t>
                      </a:r>
                      <a:b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</a:b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=12,579</a:t>
                      </a:r>
                      <a:endParaRPr lang="zh-TW" altLang="en-US" sz="1200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8020" marR="58020" marT="0" marB="0" anchor="ctr"/>
                </a:tc>
                <a:extLst>
                  <a:ext uri="{0D108BD9-81ED-4DB2-BD59-A6C34878D82A}">
                    <a16:rowId xmlns:a16="http://schemas.microsoft.com/office/drawing/2014/main" val="739149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831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>
            <a:extLst>
              <a:ext uri="{FF2B5EF4-FFF2-40B4-BE49-F238E27FC236}">
                <a16:creationId xmlns:a16="http://schemas.microsoft.com/office/drawing/2014/main" id="{0912AF02-5994-42A6-A971-B9F4353D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勞僱型助理同時兼任多個職務如何辦理加保？</a:t>
            </a:r>
          </a:p>
        </p:txBody>
      </p:sp>
      <p:sp>
        <p:nvSpPr>
          <p:cNvPr id="10" name="內容版面配置區 9">
            <a:extLst>
              <a:ext uri="{FF2B5EF4-FFF2-40B4-BE49-F238E27FC236}">
                <a16:creationId xmlns:a16="http://schemas.microsoft.com/office/drawing/2014/main" id="{59CD3746-4ED5-427C-8BC2-3985BE831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dirty="0"/>
              <a:t>同時兼任多個職務時，</a:t>
            </a:r>
            <a:r>
              <a:rPr lang="zh-TW" altLang="zh-TW" b="1" u="sng" dirty="0"/>
              <a:t>應以每月各個兼職</a:t>
            </a:r>
            <a:r>
              <a:rPr lang="zh-TW" altLang="en-US" b="1" u="sng" dirty="0"/>
              <a:t>時數</a:t>
            </a:r>
            <a:r>
              <a:rPr lang="zh-TW" altLang="zh-TW" b="1" u="sng" dirty="0"/>
              <a:t>之薪資總和為投保薪資</a:t>
            </a:r>
            <a:r>
              <a:rPr lang="zh-TW" altLang="zh-TW" dirty="0"/>
              <a:t>，並依下列原則辦理：</a:t>
            </a:r>
          </a:p>
          <a:p>
            <a:pPr lvl="0"/>
            <a:r>
              <a:rPr lang="zh-TW" altLang="zh-TW" dirty="0"/>
              <a:t>同一期間之各個兼職，</a:t>
            </a:r>
            <a:r>
              <a:rPr lang="zh-TW" altLang="zh-TW" b="1" u="sng" dirty="0"/>
              <a:t>應先經過各兼職單位同意</a:t>
            </a:r>
            <a:r>
              <a:rPr lang="zh-TW" altLang="zh-TW" dirty="0"/>
              <a:t>。</a:t>
            </a:r>
          </a:p>
          <a:p>
            <a:pPr lvl="0"/>
            <a:r>
              <a:rPr lang="zh-TW" altLang="zh-TW" dirty="0"/>
              <a:t>各兼職單位應先以書面同意按薪資比例共同分擔保險費，於聘僱後</a:t>
            </a:r>
            <a:r>
              <a:rPr lang="zh-TW" altLang="zh-TW" b="1" u="sng" dirty="0"/>
              <a:t>填具「保險費經費分攤同意書」，並備齊相關資料，送人事室審核通過後辦理。</a:t>
            </a:r>
            <a:r>
              <a:rPr lang="zh-TW" altLang="zh-TW" dirty="0"/>
              <a:t>日後</a:t>
            </a:r>
            <a:r>
              <a:rPr lang="zh-TW" altLang="zh-TW" b="1" u="sng" dirty="0"/>
              <a:t>兼職如有變動，亦須主動申辦。</a:t>
            </a:r>
            <a:r>
              <a:rPr lang="zh-TW" altLang="zh-TW" dirty="0"/>
              <a:t>各項兼職</a:t>
            </a:r>
            <a:r>
              <a:rPr lang="zh-TW" altLang="zh-TW" b="1" u="sng" dirty="0"/>
              <a:t>不得違反各權責</a:t>
            </a:r>
            <a:r>
              <a:rPr lang="en-US" altLang="zh-TW" b="1" u="sng" dirty="0"/>
              <a:t>(</a:t>
            </a:r>
            <a:r>
              <a:rPr lang="zh-TW" altLang="zh-TW" b="1" u="sng" dirty="0"/>
              <a:t>用人</a:t>
            </a:r>
            <a:r>
              <a:rPr lang="en-US" altLang="zh-TW" b="1" u="sng" dirty="0"/>
              <a:t>)</a:t>
            </a:r>
            <a:r>
              <a:rPr lang="zh-TW" altLang="zh-TW" b="1" u="sng" dirty="0"/>
              <a:t>單位或經費委託、補助機關</a:t>
            </a:r>
            <a:r>
              <a:rPr lang="en-US" altLang="zh-TW" b="1" u="sng" dirty="0"/>
              <a:t>(</a:t>
            </a:r>
            <a:r>
              <a:rPr lang="zh-TW" altLang="zh-TW" b="1" u="sng" dirty="0"/>
              <a:t>構</a:t>
            </a:r>
            <a:r>
              <a:rPr lang="en-US" altLang="zh-TW" b="1" u="sng" dirty="0"/>
              <a:t>)</a:t>
            </a:r>
            <a:r>
              <a:rPr lang="zh-TW" altLang="zh-TW" b="1" u="sng" dirty="0"/>
              <a:t>規定。</a:t>
            </a:r>
            <a:endParaRPr lang="zh-TW" altLang="zh-TW" dirty="0"/>
          </a:p>
          <a:p>
            <a:endParaRPr lang="zh-TW" altLang="en-US" dirty="0"/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70FC524D-3AE0-4AA9-80A0-54EFC80A0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385838"/>
              </p:ext>
            </p:extLst>
          </p:nvPr>
        </p:nvGraphicFramePr>
        <p:xfrm>
          <a:off x="1171171" y="3732266"/>
          <a:ext cx="7578580" cy="250662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3075288347"/>
                    </a:ext>
                  </a:extLst>
                </a:gridCol>
                <a:gridCol w="2246284">
                  <a:extLst>
                    <a:ext uri="{9D8B030D-6E8A-4147-A177-3AD203B41FA5}">
                      <a16:colId xmlns:a16="http://schemas.microsoft.com/office/drawing/2014/main" val="3522142341"/>
                    </a:ext>
                  </a:extLst>
                </a:gridCol>
                <a:gridCol w="5027496">
                  <a:extLst>
                    <a:ext uri="{9D8B030D-6E8A-4147-A177-3AD203B41FA5}">
                      <a16:colId xmlns:a16="http://schemas.microsoft.com/office/drawing/2014/main" val="448455944"/>
                    </a:ext>
                  </a:extLst>
                </a:gridCol>
              </a:tblGrid>
              <a:tr h="674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時機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做法</a:t>
                      </a:r>
                      <a:br>
                        <a:rPr lang="en-US" sz="1200" kern="100">
                          <a:effectLst/>
                        </a:rPr>
                      </a:br>
                      <a:r>
                        <a:rPr lang="en-US" sz="1200" u="sng" kern="100">
                          <a:effectLst/>
                        </a:rPr>
                        <a:t>(</a:t>
                      </a:r>
                      <a:r>
                        <a:rPr lang="zh-TW" sz="1200" u="sng" kern="100">
                          <a:effectLst/>
                        </a:rPr>
                        <a:t>下列做法均以送達人事室審核通過後為準</a:t>
                      </a:r>
                      <a:r>
                        <a:rPr lang="en-US" sz="1200" u="sng" kern="100">
                          <a:effectLst/>
                        </a:rPr>
                        <a:t>)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3080183"/>
                  </a:ext>
                </a:extLst>
              </a:tr>
              <a:tr h="89435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第</a:t>
                      </a:r>
                      <a:r>
                        <a:rPr lang="en-US" sz="1200" kern="100" dirty="0">
                          <a:effectLst/>
                        </a:rPr>
                        <a:t>2</a:t>
                      </a:r>
                      <a:r>
                        <a:rPr lang="zh-TW" sz="1200" kern="100" dirty="0">
                          <a:effectLst/>
                        </a:rPr>
                        <a:t>份以上兼職加入的當月：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1200" kern="100" dirty="0">
                          <a:effectLst/>
                        </a:rPr>
                        <a:t>均自該月份</a:t>
                      </a:r>
                      <a:r>
                        <a:rPr lang="en-US" sz="1200" kern="100" dirty="0">
                          <a:effectLst/>
                        </a:rPr>
                        <a:t>1</a:t>
                      </a:r>
                      <a:r>
                        <a:rPr lang="zh-TW" sz="1200" kern="100" dirty="0">
                          <a:effectLst/>
                        </a:rPr>
                        <a:t>日起聘者：依各職務之薪資比例進行分攤。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1200" kern="100" dirty="0">
                          <a:effectLst/>
                        </a:rPr>
                        <a:t>非自該月份</a:t>
                      </a:r>
                      <a:r>
                        <a:rPr lang="en-US" sz="1200" kern="100" dirty="0">
                          <a:effectLst/>
                        </a:rPr>
                        <a:t>1</a:t>
                      </a:r>
                      <a:r>
                        <a:rPr lang="zh-TW" sz="1200" kern="100" dirty="0">
                          <a:effectLst/>
                        </a:rPr>
                        <a:t>日起聘者：</a:t>
                      </a:r>
                      <a:br>
                        <a:rPr lang="en-US" sz="1200" kern="100" dirty="0">
                          <a:effectLst/>
                        </a:rPr>
                      </a:br>
                      <a:r>
                        <a:rPr lang="en-US" sz="1200" kern="100" dirty="0">
                          <a:effectLst/>
                        </a:rPr>
                        <a:t>(1)</a:t>
                      </a:r>
                      <a:r>
                        <a:rPr lang="zh-TW" sz="1200" kern="100" dirty="0">
                          <a:effectLst/>
                        </a:rPr>
                        <a:t>該月份投保金額不變，自次月</a:t>
                      </a:r>
                      <a:r>
                        <a:rPr lang="en-US" sz="1200" kern="100" dirty="0">
                          <a:effectLst/>
                        </a:rPr>
                        <a:t>1</a:t>
                      </a:r>
                      <a:r>
                        <a:rPr lang="zh-TW" sz="1200" kern="100" dirty="0">
                          <a:effectLst/>
                        </a:rPr>
                        <a:t>日起調整投保金額。</a:t>
                      </a:r>
                    </a:p>
                    <a:p>
                      <a:pPr marL="22860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effectLst/>
                        </a:rPr>
                        <a:t>   </a:t>
                      </a:r>
                      <a:r>
                        <a:rPr lang="en-US" sz="1200" kern="100" dirty="0">
                          <a:effectLst/>
                        </a:rPr>
                        <a:t>(2)</a:t>
                      </a:r>
                      <a:r>
                        <a:rPr lang="zh-TW" sz="1200" kern="100" dirty="0">
                          <a:effectLst/>
                        </a:rPr>
                        <a:t>該月份保險費不分攤，由原經費來源負擔。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9777213"/>
                  </a:ext>
                </a:extLst>
              </a:tr>
              <a:tr h="234341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第</a:t>
                      </a:r>
                      <a:r>
                        <a:rPr lang="en-US" sz="1200" kern="100">
                          <a:effectLst/>
                        </a:rPr>
                        <a:t>2</a:t>
                      </a:r>
                      <a:r>
                        <a:rPr lang="zh-TW" sz="1200" kern="100">
                          <a:effectLst/>
                        </a:rPr>
                        <a:t>份以上兼職加入的次月起：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依各職務之薪資比例進行分攤。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7548772"/>
                  </a:ext>
                </a:extLst>
              </a:tr>
              <a:tr h="70302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3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其中</a:t>
                      </a:r>
                      <a:r>
                        <a:rPr lang="en-US" sz="1200" kern="100">
                          <a:effectLst/>
                        </a:rPr>
                        <a:t>1</a:t>
                      </a:r>
                      <a:r>
                        <a:rPr lang="zh-TW" sz="1200" kern="100">
                          <a:effectLst/>
                        </a:rPr>
                        <a:t>份兼職結束的當月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1200" kern="100" dirty="0">
                          <a:effectLst/>
                        </a:rPr>
                        <a:t>依各職務之薪資比例進行分攤。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1200" kern="100" dirty="0">
                          <a:effectLst/>
                        </a:rPr>
                        <a:t>各兼職無論任職天數多寡，均分攤全月份的保險費。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3385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482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2CC232-826E-4AED-B741-C7A230F62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勞僱型兼任助理遇有爭議時申訴程序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4D2CAE4-9844-49B5-B1EE-90E9F6529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8288" indent="-268288">
              <a:buFont typeface="+mj-lt"/>
              <a:buAutoNum type="arabicPeriod"/>
            </a:pPr>
            <a:r>
              <a:rPr lang="zh-TW" altLang="zh-TW" dirty="0"/>
              <a:t>提出申訴前，請先向所屬系所</a:t>
            </a:r>
            <a:r>
              <a:rPr lang="en-US" altLang="zh-TW" dirty="0"/>
              <a:t>(</a:t>
            </a:r>
            <a:r>
              <a:rPr lang="zh-TW" altLang="zh-TW" dirty="0"/>
              <a:t>院</a:t>
            </a:r>
            <a:r>
              <a:rPr lang="en-US" altLang="zh-TW" dirty="0"/>
              <a:t>)</a:t>
            </a:r>
            <a:r>
              <a:rPr lang="zh-TW" altLang="zh-TW" dirty="0"/>
              <a:t>或勞務主管單位提出爭議調解處理，由主管先行協調處理，並提出書面處理說明。</a:t>
            </a:r>
          </a:p>
          <a:p>
            <a:pPr marL="268288" indent="-268288">
              <a:buFont typeface="+mj-lt"/>
              <a:buAutoNum type="arabicPeriod"/>
            </a:pPr>
            <a:r>
              <a:rPr lang="zh-TW" altLang="zh-TW" dirty="0"/>
              <a:t>如無法解決，依「明志科技大學職工申訴評議委員會設置暨評議辦法」規定辦理。</a:t>
            </a:r>
          </a:p>
          <a:p>
            <a:pPr marL="268288" indent="-268288">
              <a:buFont typeface="+mj-lt"/>
              <a:buAutoNum type="arabicPeriod"/>
            </a:pPr>
            <a:r>
              <a:rPr lang="zh-TW" altLang="zh-TW" dirty="0"/>
              <a:t>對於申訴處理結果，雙方如有不服，得依勞資爭議處理法向主管機關申請調解、仲裁或裁決。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12990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CA18E9-FEF7-4A57-868F-E350B8D38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目錄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8C8C55B-ECCC-4097-9602-C01BD1AFC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4230"/>
          </a:xfrm>
        </p:spPr>
        <p:txBody>
          <a:bodyPr>
            <a:normAutofit/>
          </a:bodyPr>
          <a:lstStyle/>
          <a:p>
            <a:r>
              <a:rPr lang="zh-TW" altLang="zh-TW" dirty="0"/>
              <a:t>勞僱型兼任助理</a:t>
            </a:r>
            <a:r>
              <a:rPr lang="zh-TW" altLang="en-US" dirty="0"/>
              <a:t>定義、契約書規定</a:t>
            </a:r>
            <a:endParaRPr lang="en-US" altLang="zh-TW" dirty="0"/>
          </a:p>
          <a:p>
            <a:r>
              <a:rPr lang="zh-TW" altLang="en-US" dirty="0"/>
              <a:t>外籍生擔任勞動型工讀生條件</a:t>
            </a:r>
            <a:endParaRPr lang="en-US" altLang="zh-TW" dirty="0"/>
          </a:p>
          <a:p>
            <a:r>
              <a:rPr lang="zh-TW" altLang="en-US" dirty="0"/>
              <a:t>參加勞、退保及健保之條件</a:t>
            </a:r>
            <a:endParaRPr lang="en-US" altLang="zh-TW" dirty="0"/>
          </a:p>
          <a:p>
            <a:r>
              <a:rPr lang="zh-TW" altLang="en-US" dirty="0"/>
              <a:t>辦理勞、退保及健保加、退保要檢附資料</a:t>
            </a:r>
            <a:endParaRPr lang="en-US" altLang="zh-TW" dirty="0"/>
          </a:p>
          <a:p>
            <a:r>
              <a:rPr lang="zh-TW" altLang="en-US" dirty="0"/>
              <a:t>勞、退保有無時效性，是否可以追朔？</a:t>
            </a:r>
            <a:endParaRPr lang="en-US" altLang="zh-TW" dirty="0"/>
          </a:p>
          <a:p>
            <a:r>
              <a:rPr lang="zh-TW" altLang="en-US" dirty="0"/>
              <a:t>參加的保險種類、保險費包含哪些項目？</a:t>
            </a:r>
            <a:endParaRPr lang="en-US" altLang="zh-TW" dirty="0"/>
          </a:p>
          <a:p>
            <a:r>
              <a:rPr lang="zh-TW" altLang="en-US" dirty="0"/>
              <a:t>薪資對照投保金額</a:t>
            </a:r>
            <a:endParaRPr lang="en-US" altLang="zh-TW" dirty="0"/>
          </a:p>
          <a:p>
            <a:r>
              <a:rPr lang="zh-TW" altLang="en-US" dirty="0"/>
              <a:t>如何計算投保金額</a:t>
            </a:r>
            <a:r>
              <a:rPr lang="en-US" altLang="zh-TW" dirty="0"/>
              <a:t>?</a:t>
            </a:r>
          </a:p>
          <a:p>
            <a:r>
              <a:rPr lang="zh-TW" altLang="en-US" dirty="0"/>
              <a:t>勞僱型助理同時兼任多個職務如何辦理加保？</a:t>
            </a:r>
            <a:endParaRPr lang="en-US" altLang="zh-TW" dirty="0"/>
          </a:p>
          <a:p>
            <a:r>
              <a:rPr lang="zh-TW" altLang="en-US" dirty="0"/>
              <a:t>勞僱型兼任助理遇有爭議時申訴程序</a:t>
            </a:r>
          </a:p>
        </p:txBody>
      </p:sp>
    </p:spTree>
    <p:extLst>
      <p:ext uri="{BB962C8B-B14F-4D97-AF65-F5344CB8AC3E}">
        <p14:creationId xmlns:p14="http://schemas.microsoft.com/office/powerpoint/2010/main" val="116060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ACB1A6-392B-4CB7-AAFF-70AE4A55F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dirty="0"/>
              <a:t>勞僱型兼任助理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定義、契約書規定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0ADDF9-7B64-4976-B6AF-0BBCA7292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何謂勞僱型兼任助理？</a:t>
            </a:r>
          </a:p>
          <a:p>
            <a:pPr marL="92075" indent="-92075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係指本校學生依教育部「專科以上學校強化學生兼任助理學習與勞動權益」保障處理原則第六點，與本校存在提供勞務獲取報酬之工作事實，且具從屬關係。如屬承攬或其他非屬僱傭關係者，則另依相關法令規定辦理。</a:t>
            </a: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契約書規定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本校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各單位、教師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進用學生兼任助理時，應以書面或電子文件確認雙方關係，並充分告知相關權利義務。</a:t>
            </a:r>
          </a:p>
          <a:p>
            <a:pPr marL="268288" indent="-268288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應依學校及業務權責單位之規定簽訂勞動契約等相關文件。</a:t>
            </a:r>
          </a:p>
          <a:p>
            <a:pPr marL="268288" indent="-268288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應完成校內聘僱程序始得進用，並至遲於到職日完成加保及簽訂勞動契約事宜。前述契約內容應包含聘期、工作內容、工作地點、工作時間、工作酬勞、權利義務及其他工作條件等事項。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7572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38F52E-ED13-4C1F-A279-E8CE0343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外籍生擔任勞動型工讀生條件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89835D-9ABA-4293-926C-7D2086910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8288" indent="-268288">
              <a:buFont typeface="+mj-lt"/>
              <a:buAutoNum type="arabicPeriod"/>
            </a:pPr>
            <a:r>
              <a:rPr lang="zh-TW" altLang="zh-TW" dirty="0"/>
              <a:t>須取得工作許可證明文件。</a:t>
            </a:r>
          </a:p>
          <a:p>
            <a:pPr marL="268288" indent="-268288">
              <a:buFont typeface="+mj-lt"/>
              <a:buAutoNum type="arabicPeriod"/>
            </a:pPr>
            <a:r>
              <a:rPr lang="zh-TW" altLang="zh-TW" dirty="0"/>
              <a:t>初次報到工讀時，應檢附工作許可證明文件及居留證影本。</a:t>
            </a:r>
          </a:p>
          <a:p>
            <a:pPr marL="268288" indent="-268288">
              <a:buFont typeface="+mj-lt"/>
              <a:buAutoNum type="arabicPeriod"/>
            </a:pPr>
            <a:r>
              <a:rPr lang="zh-TW" altLang="zh-TW" dirty="0"/>
              <a:t>外籍學生、僑生及港澳生其</a:t>
            </a:r>
            <a:r>
              <a:rPr lang="zh-TW" altLang="zh-TW" b="1" u="sng" dirty="0"/>
              <a:t>工作時間除寒暑假外，每星期最長為</a:t>
            </a:r>
            <a:r>
              <a:rPr lang="en-US" altLang="zh-TW" b="1" u="sng" dirty="0"/>
              <a:t>16 </a:t>
            </a:r>
            <a:r>
              <a:rPr lang="zh-TW" altLang="zh-TW" b="1" u="sng" dirty="0"/>
              <a:t>小時</a:t>
            </a:r>
            <a:r>
              <a:rPr lang="zh-TW" altLang="zh-TW" dirty="0"/>
              <a:t>。</a:t>
            </a:r>
            <a:endParaRPr lang="en-US" altLang="zh-TW" dirty="0"/>
          </a:p>
          <a:p>
            <a:r>
              <a:rPr lang="zh-TW" altLang="zh-TW" dirty="0"/>
              <a:t>陸生在台就讀期間，</a:t>
            </a:r>
            <a:r>
              <a:rPr lang="zh-TW" altLang="zh-TW" b="1" u="sng" dirty="0"/>
              <a:t>依規定不得從事專任或兼任工作</a:t>
            </a:r>
            <a:r>
              <a:rPr lang="en-US" altLang="zh-TW" b="1" u="sng" dirty="0"/>
              <a:t>(</a:t>
            </a:r>
            <a:r>
              <a:rPr lang="zh-TW" altLang="zh-TW" b="1" u="sng" dirty="0"/>
              <a:t>不論校內或校外</a:t>
            </a:r>
            <a:r>
              <a:rPr lang="en-US" altLang="zh-TW" b="1" u="sng" dirty="0"/>
              <a:t>)</a:t>
            </a:r>
            <a:r>
              <a:rPr lang="zh-TW" altLang="zh-TW" dirty="0"/>
              <a:t>，自無參加勞保之問題。</a:t>
            </a:r>
            <a:r>
              <a:rPr lang="en-US" altLang="zh-TW" dirty="0"/>
              <a:t>(</a:t>
            </a:r>
            <a:r>
              <a:rPr lang="zh-TW" altLang="zh-TW" dirty="0"/>
              <a:t>參考大陸地區人民來臺就讀專科以上學校辦法第</a:t>
            </a:r>
            <a:r>
              <a:rPr lang="en-US" altLang="zh-TW" dirty="0"/>
              <a:t>15</a:t>
            </a:r>
            <a:r>
              <a:rPr lang="zh-TW" altLang="zh-TW" dirty="0"/>
              <a:t>條規定</a:t>
            </a:r>
            <a:r>
              <a:rPr lang="en-US" altLang="zh-TW" dirty="0"/>
              <a:t>)</a:t>
            </a: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2760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6DE7A2-005E-4BCC-BF44-6A983BA74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參加勞、退保及健保之條件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9795410E-33B0-47F7-9C7A-B5C8A4B6A1A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17614608"/>
              </p:ext>
            </p:extLst>
          </p:nvPr>
        </p:nvGraphicFramePr>
        <p:xfrm>
          <a:off x="1157545" y="2367194"/>
          <a:ext cx="4938455" cy="2530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9548">
                  <a:extLst>
                    <a:ext uri="{9D8B030D-6E8A-4147-A177-3AD203B41FA5}">
                      <a16:colId xmlns:a16="http://schemas.microsoft.com/office/drawing/2014/main" val="2967823388"/>
                    </a:ext>
                  </a:extLst>
                </a:gridCol>
                <a:gridCol w="1452959">
                  <a:extLst>
                    <a:ext uri="{9D8B030D-6E8A-4147-A177-3AD203B41FA5}">
                      <a16:colId xmlns:a16="http://schemas.microsoft.com/office/drawing/2014/main" val="977114840"/>
                    </a:ext>
                  </a:extLst>
                </a:gridCol>
                <a:gridCol w="1815948">
                  <a:extLst>
                    <a:ext uri="{9D8B030D-6E8A-4147-A177-3AD203B41FA5}">
                      <a16:colId xmlns:a16="http://schemas.microsoft.com/office/drawing/2014/main" val="1419078316"/>
                    </a:ext>
                  </a:extLst>
                </a:gridCol>
              </a:tblGrid>
              <a:tr h="361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854" marR="60854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投保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854" marR="60854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189483"/>
                  </a:ext>
                </a:extLst>
              </a:tr>
              <a:tr h="72296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聘僱期間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</a:t>
                      </a:r>
                      <a:r>
                        <a:rPr lang="zh-CN" alt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工時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854" marR="608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未達</a:t>
                      </a:r>
                      <a:r>
                        <a:rPr lang="en-US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個月</a:t>
                      </a:r>
                      <a:endParaRPr lang="zh-TW" sz="18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854" marR="608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alt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含</a:t>
                      </a:r>
                      <a:r>
                        <a:rPr lang="en-US" alt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個月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以上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854" marR="60854" marT="0" marB="0"/>
                </a:tc>
                <a:extLst>
                  <a:ext uri="{0D108BD9-81ED-4DB2-BD59-A6C34878D82A}">
                    <a16:rowId xmlns:a16="http://schemas.microsoft.com/office/drawing/2014/main" val="412979475"/>
                  </a:ext>
                </a:extLst>
              </a:tr>
              <a:tr h="722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未達</a:t>
                      </a:r>
                      <a:r>
                        <a:rPr lang="en-US" alt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48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小時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854" marR="608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勞、退保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854" marR="608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勞、退保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健保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不強制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854" marR="60854" marT="0" marB="0"/>
                </a:tc>
                <a:extLst>
                  <a:ext uri="{0D108BD9-81ED-4DB2-BD59-A6C34878D82A}">
                    <a16:rowId xmlns:a16="http://schemas.microsoft.com/office/drawing/2014/main" val="1298819419"/>
                  </a:ext>
                </a:extLst>
              </a:tr>
              <a:tr h="722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48</a:t>
                      </a:r>
                      <a:r>
                        <a:rPr 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含以上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854" marR="608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勞、退保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854" marR="608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勞、退保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健保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854" marR="60854" marT="0" marB="0"/>
                </a:tc>
                <a:extLst>
                  <a:ext uri="{0D108BD9-81ED-4DB2-BD59-A6C34878D82A}">
                    <a16:rowId xmlns:a16="http://schemas.microsoft.com/office/drawing/2014/main" val="551537519"/>
                  </a:ext>
                </a:extLst>
              </a:tr>
            </a:tbl>
          </a:graphicData>
        </a:graphic>
      </p:graphicFrame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7DC3ECEE-F63F-4573-8B8F-73430A751D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TW" altLang="zh-TW" dirty="0"/>
              <a:t>健保ㄧ定要參加嗎？</a:t>
            </a:r>
          </a:p>
          <a:p>
            <a:endParaRPr lang="zh-TW" altLang="en-US" dirty="0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7489EE8A-CBF2-4D3D-8BCF-4037F5F483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920" y="2225964"/>
            <a:ext cx="4937760" cy="3734570"/>
          </a:xfrm>
        </p:spPr>
        <p:txBody>
          <a:bodyPr>
            <a:normAutofit fontScale="85000" lnSpcReduction="20000"/>
          </a:bodyPr>
          <a:lstStyle/>
          <a:p>
            <a:pPr marL="268288" lvl="0" indent="-216000">
              <a:lnSpc>
                <a:spcPct val="120000"/>
              </a:lnSpc>
              <a:buFont typeface="+mj-lt"/>
              <a:buAutoNum type="arabicPeriod"/>
            </a:pPr>
            <a:r>
              <a:rPr lang="zh-TW" altLang="zh-TW" sz="1900" b="1" u="sng" dirty="0"/>
              <a:t>不投保條件：</a:t>
            </a:r>
            <a:r>
              <a:rPr lang="zh-TW" altLang="zh-TW" sz="1900" dirty="0"/>
              <a:t>短期性工作</a:t>
            </a:r>
            <a:r>
              <a:rPr lang="zh-TW" altLang="zh-TW" sz="1900" b="1" u="sng" dirty="0"/>
              <a:t>不超過</a:t>
            </a:r>
            <a:r>
              <a:rPr lang="en-US" altLang="zh-TW" sz="1900" b="1" u="sng" dirty="0"/>
              <a:t>3</a:t>
            </a:r>
            <a:r>
              <a:rPr lang="zh-TW" altLang="zh-TW" sz="1900" b="1" u="sng" dirty="0"/>
              <a:t>個月且部分工時每週工作時數未滿</a:t>
            </a:r>
            <a:r>
              <a:rPr lang="en-US" altLang="zh-TW" sz="1900" b="1" u="sng" dirty="0"/>
              <a:t>12</a:t>
            </a:r>
            <a:r>
              <a:rPr lang="zh-TW" altLang="zh-TW" sz="1900" b="1" u="sng" dirty="0"/>
              <a:t>小時</a:t>
            </a:r>
            <a:r>
              <a:rPr lang="zh-TW" altLang="zh-TW" sz="1900" dirty="0"/>
              <a:t>的受僱者，可以繼續在原投保單位加保</a:t>
            </a:r>
            <a:r>
              <a:rPr lang="en-US" altLang="zh-TW" sz="1900" dirty="0"/>
              <a:t>(</a:t>
            </a:r>
            <a:r>
              <a:rPr lang="zh-TW" altLang="zh-TW" sz="1900" dirty="0"/>
              <a:t>例如繼續依附父母親或在區公所或其他公司加保</a:t>
            </a:r>
            <a:r>
              <a:rPr lang="en-US" altLang="zh-TW" sz="1900" dirty="0"/>
              <a:t>)</a:t>
            </a:r>
            <a:r>
              <a:rPr lang="zh-TW" altLang="zh-TW" sz="1900" dirty="0"/>
              <a:t>，不在本校參加健保。</a:t>
            </a:r>
          </a:p>
          <a:p>
            <a:pPr marL="268288" lvl="0" indent="-216000">
              <a:lnSpc>
                <a:spcPct val="120000"/>
              </a:lnSpc>
              <a:buFont typeface="+mj-lt"/>
              <a:buAutoNum type="arabicPeriod"/>
            </a:pPr>
            <a:r>
              <a:rPr lang="zh-TW" altLang="zh-TW" sz="1900" b="1" u="sng" dirty="0"/>
              <a:t>投保條件：</a:t>
            </a:r>
            <a:r>
              <a:rPr lang="zh-TW" altLang="zh-TW" sz="1900" dirty="0"/>
              <a:t>在學的工讀生，得比照「部分工時認定原則」之規定，視其每週工作時數、到職狀況，在工讀機構參加全民健康保險。</a:t>
            </a:r>
            <a:r>
              <a:rPr lang="zh-TW" altLang="zh-TW" sz="1900" b="1" u="sng" dirty="0"/>
              <a:t>工作</a:t>
            </a:r>
            <a:r>
              <a:rPr lang="en-US" altLang="zh-TW" sz="1900" b="1" u="sng" dirty="0"/>
              <a:t>3 (</a:t>
            </a:r>
            <a:r>
              <a:rPr lang="zh-TW" altLang="zh-TW" sz="1900" b="1" u="sng" dirty="0"/>
              <a:t>含</a:t>
            </a:r>
            <a:r>
              <a:rPr lang="en-US" altLang="zh-TW" sz="1900" b="1" u="sng" dirty="0"/>
              <a:t>)</a:t>
            </a:r>
            <a:r>
              <a:rPr lang="zh-TW" altLang="zh-TW" sz="1900" b="1" u="sng" dirty="0"/>
              <a:t>個月以上部分工時每週工作時數未滿</a:t>
            </a:r>
            <a:r>
              <a:rPr lang="en-US" altLang="zh-TW" sz="1900" b="1" u="sng" dirty="0"/>
              <a:t>12</a:t>
            </a:r>
            <a:r>
              <a:rPr lang="zh-TW" altLang="zh-TW" sz="1900" b="1" u="sng" dirty="0"/>
              <a:t>小時</a:t>
            </a:r>
            <a:r>
              <a:rPr lang="zh-TW" altLang="zh-TW" sz="1900" dirty="0"/>
              <a:t>，可依學生意願決定由本校投保</a:t>
            </a:r>
            <a:r>
              <a:rPr lang="zh-TW" altLang="zh-TW" sz="1900"/>
              <a:t>健保，</a:t>
            </a:r>
            <a:r>
              <a:rPr lang="zh-TW" altLang="en-US" sz="1900"/>
              <a:t>或</a:t>
            </a:r>
            <a:r>
              <a:rPr lang="zh-TW" altLang="zh-TW" sz="1900"/>
              <a:t>繼續</a:t>
            </a:r>
            <a:r>
              <a:rPr lang="zh-TW" altLang="zh-TW" sz="1900" dirty="0"/>
              <a:t>依原投保單位投保健保；</a:t>
            </a:r>
            <a:r>
              <a:rPr lang="zh-TW" altLang="zh-TW" sz="1900" b="1" u="sng" dirty="0"/>
              <a:t>工作</a:t>
            </a:r>
            <a:r>
              <a:rPr lang="en-US" altLang="zh-TW" sz="1900" b="1" u="sng" dirty="0"/>
              <a:t>3 (</a:t>
            </a:r>
            <a:r>
              <a:rPr lang="zh-TW" altLang="zh-TW" sz="1900" b="1" u="sng" dirty="0"/>
              <a:t>含</a:t>
            </a:r>
            <a:r>
              <a:rPr lang="en-US" altLang="zh-TW" sz="1900" b="1" u="sng" dirty="0"/>
              <a:t>)</a:t>
            </a:r>
            <a:r>
              <a:rPr lang="zh-TW" altLang="zh-TW" sz="1900" b="1" u="sng" dirty="0"/>
              <a:t>個月以上部分工時每週工作時數滿</a:t>
            </a:r>
            <a:r>
              <a:rPr lang="en-US" altLang="zh-TW" sz="1900" b="1" u="sng" dirty="0"/>
              <a:t>12</a:t>
            </a:r>
            <a:r>
              <a:rPr lang="zh-TW" altLang="zh-TW" sz="1900" b="1" u="sng" dirty="0"/>
              <a:t>小時</a:t>
            </a:r>
            <a:r>
              <a:rPr lang="zh-TW" altLang="zh-TW" sz="1900" dirty="0"/>
              <a:t>，在本校參加健保。</a:t>
            </a:r>
          </a:p>
          <a:p>
            <a:pPr marL="268288" lvl="0" indent="-216000">
              <a:lnSpc>
                <a:spcPct val="120000"/>
              </a:lnSpc>
              <a:buFont typeface="+mj-lt"/>
              <a:buAutoNum type="arabicPeriod"/>
            </a:pPr>
            <a:r>
              <a:rPr lang="zh-TW" altLang="zh-TW" sz="1900" dirty="0"/>
              <a:t>另受雇者如同一個月份在本校加保及退保，仍須計收全月健保費。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4404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CC72BA-F4D5-419A-B795-88F37A903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辦理勞、退保及健保加、退保要檢附資料</a:t>
            </a:r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517204FD-D859-4008-AC23-DA1E16220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dirty="0"/>
              <a:t>辦理勞健保及勞退提繳：</a:t>
            </a:r>
          </a:p>
          <a:p>
            <a:pPr marL="268288" lvl="0" indent="-268288">
              <a:buFont typeface="+mj-lt"/>
              <a:buAutoNum type="arabicPeriod"/>
            </a:pPr>
            <a:r>
              <a:rPr lang="zh-TW" altLang="zh-TW" dirty="0"/>
              <a:t>日投保：</a:t>
            </a:r>
            <a:r>
              <a:rPr lang="en-US" altLang="zh-TW" dirty="0"/>
              <a:t>E-mail</a:t>
            </a:r>
            <a:r>
              <a:rPr lang="zh-TW" altLang="zh-TW" dirty="0"/>
              <a:t>告知人事室</a:t>
            </a:r>
            <a:r>
              <a:rPr lang="zh-TW" altLang="zh-TW" b="1" u="sng" dirty="0"/>
              <a:t>投保日期、時數</a:t>
            </a:r>
            <a:r>
              <a:rPr lang="zh-TW" altLang="zh-TW" dirty="0"/>
              <a:t>；勞動型兼任助理申請表明確記錄</a:t>
            </a:r>
            <a:r>
              <a:rPr lang="zh-TW" altLang="zh-TW" b="1" u="sng" dirty="0"/>
              <a:t>投保日期、時數</a:t>
            </a:r>
            <a:endParaRPr lang="zh-TW" altLang="zh-TW" dirty="0"/>
          </a:p>
          <a:p>
            <a:pPr marL="268288" lvl="0" indent="-268288">
              <a:buFont typeface="+mj-lt"/>
              <a:buAutoNum type="arabicPeriod"/>
            </a:pPr>
            <a:r>
              <a:rPr lang="zh-TW" altLang="zh-TW" dirty="0"/>
              <a:t>月投保：</a:t>
            </a:r>
            <a:r>
              <a:rPr lang="en-US" altLang="zh-TW" dirty="0"/>
              <a:t>E-mail</a:t>
            </a:r>
            <a:r>
              <a:rPr lang="zh-TW" altLang="zh-TW" dirty="0"/>
              <a:t>告知人事室</a:t>
            </a:r>
            <a:r>
              <a:rPr lang="zh-TW" altLang="zh-TW" b="1" u="sng" dirty="0"/>
              <a:t>投保期間、月薪資</a:t>
            </a:r>
            <a:r>
              <a:rPr lang="zh-TW" altLang="zh-TW" dirty="0"/>
              <a:t>；勞動型兼任助理申請表明確記錄</a:t>
            </a:r>
            <a:r>
              <a:rPr lang="zh-TW" altLang="zh-TW" b="1" u="sng" dirty="0"/>
              <a:t>投保期間、月薪資</a:t>
            </a:r>
            <a:endParaRPr lang="zh-TW" altLang="zh-TW" dirty="0"/>
          </a:p>
          <a:p>
            <a:pPr lvl="0"/>
            <a:r>
              <a:rPr lang="zh-TW" altLang="zh-TW" dirty="0"/>
              <a:t>身分證件：如為外籍人士，請檢附</a:t>
            </a:r>
            <a:r>
              <a:rPr lang="zh-TW" altLang="zh-TW" b="1" u="sng" dirty="0"/>
              <a:t>居留證</a:t>
            </a:r>
            <a:r>
              <a:rPr lang="zh-TW" altLang="zh-TW" dirty="0"/>
              <a:t>影本及</a:t>
            </a:r>
            <a:r>
              <a:rPr lang="zh-TW" altLang="zh-TW" b="1" u="sng" dirty="0"/>
              <a:t>工作證</a:t>
            </a:r>
            <a:r>
              <a:rPr lang="zh-TW" altLang="zh-TW" dirty="0"/>
              <a:t>影本。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3652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59BE40-6F95-43BD-BED6-C111C7A16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勞、退保有無時效性，是否可以追朔？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856F171-3DA6-4DED-ACB6-CC71F74DA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u="sng" dirty="0"/>
              <a:t>勞、退保加、退保有時效性</a:t>
            </a:r>
            <a:r>
              <a:rPr lang="zh-TW" altLang="en-US" dirty="0"/>
              <a:t>，</a:t>
            </a:r>
            <a:r>
              <a:rPr lang="zh-TW" altLang="zh-TW" dirty="0"/>
              <a:t>最遲於聘期起始日之</a:t>
            </a:r>
            <a:r>
              <a:rPr lang="zh-TW" altLang="zh-TW" b="1" u="sng" dirty="0"/>
              <a:t>前</a:t>
            </a:r>
            <a:r>
              <a:rPr lang="en-US" altLang="zh-TW" b="1" u="sng" dirty="0"/>
              <a:t>1</a:t>
            </a:r>
            <a:r>
              <a:rPr lang="zh-TW" altLang="zh-TW" b="1" u="sng" dirty="0"/>
              <a:t>個工作日</a:t>
            </a:r>
            <a:r>
              <a:rPr lang="zh-TW" altLang="zh-TW" dirty="0"/>
              <a:t>，應檢附完整資料</a:t>
            </a:r>
            <a:r>
              <a:rPr lang="zh-TW" altLang="zh-TW" b="1" u="sng" dirty="0"/>
              <a:t>送達人事室</a:t>
            </a:r>
            <a:r>
              <a:rPr lang="zh-TW" altLang="zh-TW" dirty="0"/>
              <a:t>完成加保手續。</a:t>
            </a:r>
            <a:r>
              <a:rPr lang="zh-TW" altLang="zh-TW" b="1" u="sng" dirty="0"/>
              <a:t>勞保無法追溯</a:t>
            </a:r>
            <a:r>
              <a:rPr lang="zh-TW" altLang="zh-TW" dirty="0"/>
              <a:t>加保，為避免影響個人權益，請務必留意加保案件的時效性，若逾期以人事室收件日為勞保加保日。</a:t>
            </a:r>
            <a:endParaRPr lang="en-US" altLang="zh-TW" dirty="0"/>
          </a:p>
          <a:p>
            <a:endParaRPr lang="en-US" altLang="zh-TW" dirty="0"/>
          </a:p>
          <a:p>
            <a:pPr lvl="0"/>
            <a:r>
              <a:rPr lang="zh-TW" altLang="zh-TW" b="1" u="sng" dirty="0"/>
              <a:t>不可以</a:t>
            </a:r>
            <a:r>
              <a:rPr lang="zh-TW" altLang="en-US" b="1" u="sng" dirty="0"/>
              <a:t>追朔</a:t>
            </a:r>
            <a:r>
              <a:rPr lang="zh-TW" altLang="zh-TW" b="1" u="sng" dirty="0"/>
              <a:t>。</a:t>
            </a:r>
            <a:r>
              <a:rPr lang="zh-TW" altLang="zh-TW" dirty="0"/>
              <a:t>因疏忽未在到職當天申報加保，依勞保局規定，無法追溯加保。應儘速</a:t>
            </a:r>
            <a:r>
              <a:rPr lang="zh-TW" altLang="en-US" dirty="0"/>
              <a:t>檢附完整資料送達人事室</a:t>
            </a:r>
            <a:r>
              <a:rPr lang="zh-TW" altLang="zh-TW" dirty="0"/>
              <a:t>申報加保，無法以補繳保險費方式補辦加保手續。</a:t>
            </a:r>
          </a:p>
          <a:p>
            <a:pPr lvl="0"/>
            <a:r>
              <a:rPr lang="zh-TW" altLang="zh-TW" b="1" u="sng" dirty="0"/>
              <a:t>如因延遲送件而導致被保險人權益受損或學校受罰，應由用人單位或受僱者自行負責。</a:t>
            </a: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79492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7C932B-1953-4735-8E4C-7DC00940B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2350395" cy="1450757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參加的保險種類、保險費包含哪些項目？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19B294-8623-4A40-92E0-72E55D39B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2350395" cy="4023360"/>
          </a:xfrm>
        </p:spPr>
        <p:txBody>
          <a:bodyPr/>
          <a:lstStyle/>
          <a:p>
            <a:r>
              <a:rPr lang="zh-TW" altLang="zh-TW" dirty="0"/>
              <a:t>適用勞保的人員，如有在本校參加健保，則會包含</a:t>
            </a:r>
            <a:r>
              <a:rPr lang="zh-TW" altLang="zh-TW" b="1" dirty="0"/>
              <a:t>勞保</a:t>
            </a:r>
            <a:r>
              <a:rPr lang="zh-TW" altLang="zh-TW" dirty="0"/>
              <a:t>、</a:t>
            </a:r>
            <a:r>
              <a:rPr lang="zh-TW" altLang="zh-TW" b="1" dirty="0"/>
              <a:t>健保</a:t>
            </a:r>
            <a:r>
              <a:rPr lang="zh-TW" altLang="zh-TW" dirty="0"/>
              <a:t>、</a:t>
            </a:r>
            <a:r>
              <a:rPr lang="zh-TW" altLang="zh-TW" b="1" dirty="0"/>
              <a:t>勞退</a:t>
            </a:r>
            <a:r>
              <a:rPr lang="zh-TW" altLang="zh-TW" dirty="0"/>
              <a:t>三大項，其中又各自區分為</a:t>
            </a:r>
            <a:r>
              <a:rPr lang="zh-TW" altLang="zh-TW" b="1" dirty="0"/>
              <a:t>個人</a:t>
            </a:r>
            <a:r>
              <a:rPr lang="zh-TW" altLang="zh-TW" dirty="0"/>
              <a:t>與</a:t>
            </a:r>
            <a:r>
              <a:rPr lang="zh-TW" altLang="zh-TW" b="1" dirty="0"/>
              <a:t>雇主</a:t>
            </a:r>
            <a:r>
              <a:rPr lang="zh-TW" altLang="zh-TW" dirty="0"/>
              <a:t>應繳納的保險費。詳列如下：</a:t>
            </a:r>
            <a:br>
              <a:rPr lang="en-US" altLang="zh-TW" dirty="0"/>
            </a:br>
            <a:endParaRPr lang="zh-TW" altLang="en-US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A918FF4F-7B0B-40CB-8347-5C0CB8861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532653"/>
              </p:ext>
            </p:extLst>
          </p:nvPr>
        </p:nvGraphicFramePr>
        <p:xfrm>
          <a:off x="1593996" y="2689225"/>
          <a:ext cx="6376986" cy="195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944">
                  <a:extLst>
                    <a:ext uri="{9D8B030D-6E8A-4147-A177-3AD203B41FA5}">
                      <a16:colId xmlns:a16="http://schemas.microsoft.com/office/drawing/2014/main" val="3858657289"/>
                    </a:ext>
                  </a:extLst>
                </a:gridCol>
                <a:gridCol w="972648">
                  <a:extLst>
                    <a:ext uri="{9D8B030D-6E8A-4147-A177-3AD203B41FA5}">
                      <a16:colId xmlns:a16="http://schemas.microsoft.com/office/drawing/2014/main" val="3818403990"/>
                    </a:ext>
                  </a:extLst>
                </a:gridCol>
                <a:gridCol w="1001976">
                  <a:extLst>
                    <a:ext uri="{9D8B030D-6E8A-4147-A177-3AD203B41FA5}">
                      <a16:colId xmlns:a16="http://schemas.microsoft.com/office/drawing/2014/main" val="297581485"/>
                    </a:ext>
                  </a:extLst>
                </a:gridCol>
                <a:gridCol w="1228701">
                  <a:extLst>
                    <a:ext uri="{9D8B030D-6E8A-4147-A177-3AD203B41FA5}">
                      <a16:colId xmlns:a16="http://schemas.microsoft.com/office/drawing/2014/main" val="3793621631"/>
                    </a:ext>
                  </a:extLst>
                </a:gridCol>
                <a:gridCol w="985738">
                  <a:extLst>
                    <a:ext uri="{9D8B030D-6E8A-4147-A177-3AD203B41FA5}">
                      <a16:colId xmlns:a16="http://schemas.microsoft.com/office/drawing/2014/main" val="378917736"/>
                    </a:ext>
                  </a:extLst>
                </a:gridCol>
                <a:gridCol w="1396979">
                  <a:extLst>
                    <a:ext uri="{9D8B030D-6E8A-4147-A177-3AD203B41FA5}">
                      <a16:colId xmlns:a16="http://schemas.microsoft.com/office/drawing/2014/main" val="2874641105"/>
                    </a:ext>
                  </a:extLst>
                </a:gridCol>
              </a:tblGrid>
              <a:tr h="224155">
                <a:tc gridSpan="4"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勞保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健保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勞退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6197869"/>
                  </a:ext>
                </a:extLst>
              </a:tr>
              <a:tr h="664210"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個人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普通事故保險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就業保險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個人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個人提繳</a:t>
                      </a: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(</a:t>
                      </a: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依選擇</a:t>
                      </a: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0%-6%</a:t>
                      </a: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收費</a:t>
                      </a: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1394068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雇主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普通事故保險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就業</a:t>
                      </a:r>
                      <a:b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保險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職業災害（</a:t>
                      </a: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0.14%</a:t>
                      </a: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）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雇主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雇主提繳</a:t>
                      </a: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(6%)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4274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041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AB3D73-B5EF-498F-8094-91DC464D7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薪資對照投保金額</a:t>
            </a:r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CAFD3273-6E8E-467E-9CD6-94DBC3AFB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10058400" cy="736282"/>
          </a:xfrm>
        </p:spPr>
        <p:txBody>
          <a:bodyPr/>
          <a:lstStyle/>
          <a:p>
            <a:r>
              <a:rPr lang="zh-TW" altLang="en-US" dirty="0"/>
              <a:t>可以在人事室的網頁下載專區下載相關表單，進行對照。</a:t>
            </a:r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3F8CFEA6-7B4D-4BB8-96B5-94A9E6DD1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3419302" cy="3378200"/>
          </a:xfrm>
        </p:spPr>
        <p:txBody>
          <a:bodyPr/>
          <a:lstStyle/>
          <a:p>
            <a:r>
              <a:rPr lang="zh-TW" altLang="en-US" dirty="0"/>
              <a:t>月投保：</a:t>
            </a:r>
            <a:endParaRPr lang="en-US" altLang="zh-TW" dirty="0"/>
          </a:p>
          <a:p>
            <a:r>
              <a:rPr lang="zh-TW" altLang="en-US" dirty="0"/>
              <a:t>例如：每個月支領</a:t>
            </a:r>
            <a:r>
              <a:rPr lang="en-US" altLang="zh-TW" dirty="0"/>
              <a:t>10,000</a:t>
            </a:r>
            <a:r>
              <a:rPr lang="zh-TW" altLang="en-US" dirty="0"/>
              <a:t>元的薪資，該薪資介於</a:t>
            </a:r>
            <a:r>
              <a:rPr lang="en-US" altLang="zh-TW" dirty="0"/>
              <a:t>9,901 - 11,100</a:t>
            </a:r>
            <a:r>
              <a:rPr lang="zh-TW" altLang="en-US" dirty="0"/>
              <a:t>之間，依對照表之投保金額分別為，勞保：</a:t>
            </a:r>
            <a:r>
              <a:rPr lang="en-US" altLang="zh-TW" dirty="0"/>
              <a:t>11,100</a:t>
            </a:r>
            <a:r>
              <a:rPr lang="zh-TW" altLang="en-US" dirty="0"/>
              <a:t>元、健保：</a:t>
            </a:r>
            <a:r>
              <a:rPr lang="en-US" altLang="zh-TW" dirty="0"/>
              <a:t>22,000</a:t>
            </a:r>
            <a:r>
              <a:rPr lang="zh-TW" altLang="en-US" dirty="0"/>
              <a:t>元、勞退：</a:t>
            </a:r>
            <a:r>
              <a:rPr lang="en-US" altLang="zh-TW" dirty="0"/>
              <a:t>11,100</a:t>
            </a:r>
            <a:r>
              <a:rPr lang="zh-TW" altLang="en-US" dirty="0"/>
              <a:t>元。</a:t>
            </a:r>
          </a:p>
        </p:txBody>
      </p:sp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000BC5CE-585E-4F45-A9E8-AB876B9D6E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02909" y="2582334"/>
            <a:ext cx="6352771" cy="3378200"/>
          </a:xfrm>
        </p:spPr>
        <p:txBody>
          <a:bodyPr/>
          <a:lstStyle/>
          <a:p>
            <a:r>
              <a:rPr lang="zh-TW" altLang="en-US" dirty="0"/>
              <a:t>日投保：</a:t>
            </a:r>
            <a:endParaRPr lang="en-US" altLang="zh-TW" dirty="0"/>
          </a:p>
          <a:p>
            <a:r>
              <a:rPr lang="zh-TW" altLang="en-US" dirty="0"/>
              <a:t>基本薪資*時數*</a:t>
            </a:r>
            <a:r>
              <a:rPr lang="en-US" altLang="zh-TW" dirty="0"/>
              <a:t>30</a:t>
            </a:r>
          </a:p>
          <a:p>
            <a:r>
              <a:rPr lang="zh-TW" altLang="en-US" dirty="0"/>
              <a:t>例如</a:t>
            </a:r>
            <a:r>
              <a:rPr lang="en-US" altLang="zh-TW" dirty="0"/>
              <a:t>:</a:t>
            </a:r>
            <a:r>
              <a:rPr lang="zh-TW" altLang="en-US" dirty="0"/>
              <a:t>工作一天，工時一小時，</a:t>
            </a:r>
            <a:r>
              <a:rPr lang="en-US" altLang="zh-TW" dirty="0"/>
              <a:t>150</a:t>
            </a:r>
            <a:r>
              <a:rPr lang="zh-TW" altLang="en-US" dirty="0"/>
              <a:t>*</a:t>
            </a:r>
            <a:r>
              <a:rPr lang="en-US" altLang="zh-TW" dirty="0"/>
              <a:t>1</a:t>
            </a:r>
            <a:r>
              <a:rPr lang="zh-TW" altLang="en-US" dirty="0"/>
              <a:t>*</a:t>
            </a:r>
            <a:r>
              <a:rPr lang="en-US" altLang="zh-TW" dirty="0"/>
              <a:t>30=4,500</a:t>
            </a:r>
            <a:r>
              <a:rPr lang="zh-TW" altLang="en-US" dirty="0"/>
              <a:t>，勞保：</a:t>
            </a:r>
            <a:r>
              <a:rPr lang="en-US" altLang="zh-TW" dirty="0"/>
              <a:t>11,100</a:t>
            </a:r>
            <a:r>
              <a:rPr lang="zh-TW" altLang="en-US" dirty="0"/>
              <a:t>元、健保：</a:t>
            </a:r>
            <a:r>
              <a:rPr lang="en-US" altLang="zh-TW" dirty="0"/>
              <a:t>23,100</a:t>
            </a:r>
            <a:r>
              <a:rPr lang="zh-TW" altLang="en-US" dirty="0"/>
              <a:t>元、勞退：</a:t>
            </a:r>
            <a:r>
              <a:rPr lang="en-US" altLang="zh-TW" dirty="0"/>
              <a:t>4,500</a:t>
            </a:r>
            <a:r>
              <a:rPr lang="zh-TW" altLang="en-US" dirty="0"/>
              <a:t>元。</a:t>
            </a:r>
            <a:endParaRPr lang="en-US" altLang="zh-TW" dirty="0"/>
          </a:p>
          <a:p>
            <a:endParaRPr lang="zh-TW" altLang="en-US" dirty="0"/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1457CEC7-10E0-471F-A4F6-60AFF77D3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211480"/>
              </p:ext>
            </p:extLst>
          </p:nvPr>
        </p:nvGraphicFramePr>
        <p:xfrm>
          <a:off x="5089238" y="4124554"/>
          <a:ext cx="3297379" cy="20545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7731">
                  <a:extLst>
                    <a:ext uri="{9D8B030D-6E8A-4147-A177-3AD203B41FA5}">
                      <a16:colId xmlns:a16="http://schemas.microsoft.com/office/drawing/2014/main" val="3495373293"/>
                    </a:ext>
                  </a:extLst>
                </a:gridCol>
                <a:gridCol w="848448">
                  <a:extLst>
                    <a:ext uri="{9D8B030D-6E8A-4147-A177-3AD203B41FA5}">
                      <a16:colId xmlns:a16="http://schemas.microsoft.com/office/drawing/2014/main" val="2065898308"/>
                    </a:ext>
                  </a:extLst>
                </a:gridCol>
                <a:gridCol w="759165">
                  <a:extLst>
                    <a:ext uri="{9D8B030D-6E8A-4147-A177-3AD203B41FA5}">
                      <a16:colId xmlns:a16="http://schemas.microsoft.com/office/drawing/2014/main" val="997494893"/>
                    </a:ext>
                  </a:extLst>
                </a:gridCol>
                <a:gridCol w="822035">
                  <a:extLst>
                    <a:ext uri="{9D8B030D-6E8A-4147-A177-3AD203B41FA5}">
                      <a16:colId xmlns:a16="http://schemas.microsoft.com/office/drawing/2014/main" val="3262018346"/>
                    </a:ext>
                  </a:extLst>
                </a:gridCol>
              </a:tblGrid>
              <a:tr h="228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工作時數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勞保級距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勞退級距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健保級距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9114459"/>
                  </a:ext>
                </a:extLst>
              </a:tr>
              <a:tr h="228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小時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11,100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4,500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23,100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8301568"/>
                  </a:ext>
                </a:extLst>
              </a:tr>
              <a:tr h="228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小時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11,100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9,900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23,100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6679458"/>
                  </a:ext>
                </a:extLst>
              </a:tr>
              <a:tr h="228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小時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13,500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13,500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23,100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8589893"/>
                  </a:ext>
                </a:extLst>
              </a:tr>
              <a:tr h="228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小時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19,047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19,047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23,100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6107937"/>
                  </a:ext>
                </a:extLst>
              </a:tr>
              <a:tr h="228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小時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23,100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23,100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23,100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1381176"/>
                  </a:ext>
                </a:extLst>
              </a:tr>
              <a:tr h="228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小時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27,600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27,600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27,600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9911422"/>
                  </a:ext>
                </a:extLst>
              </a:tr>
              <a:tr h="228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小時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31,800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31,800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31,800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1313514"/>
                  </a:ext>
                </a:extLst>
              </a:tr>
              <a:tr h="228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小時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36,300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36,300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34,800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7915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808761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126</TotalTime>
  <Words>1418</Words>
  <Application>Microsoft Office PowerPoint</Application>
  <PresentationFormat>寬螢幕</PresentationFormat>
  <Paragraphs>169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6" baseType="lpstr">
      <vt:lpstr>標楷體</vt:lpstr>
      <vt:lpstr>Calibri</vt:lpstr>
      <vt:lpstr>Calibri Light</vt:lpstr>
      <vt:lpstr>回顧</vt:lpstr>
      <vt:lpstr>明志科技大學 勞動型兼任助理常見問題</vt:lpstr>
      <vt:lpstr>目錄</vt:lpstr>
      <vt:lpstr>勞僱型兼任助理定義、契約書規定</vt:lpstr>
      <vt:lpstr>外籍生擔任勞動型工讀生條件</vt:lpstr>
      <vt:lpstr>參加勞、退保及健保之條件</vt:lpstr>
      <vt:lpstr>辦理勞、退保及健保加、退保要檢附資料</vt:lpstr>
      <vt:lpstr>勞、退保有無時效性，是否可以追朔？</vt:lpstr>
      <vt:lpstr>參加的保險種類、保險費包含哪些項目？</vt:lpstr>
      <vt:lpstr>薪資對照投保金額</vt:lpstr>
      <vt:lpstr>如何計算投保金額?</vt:lpstr>
      <vt:lpstr>勞僱型助理同時兼任多個職務如何辦理加保？</vt:lpstr>
      <vt:lpstr>勞僱型兼任助理遇有爭議時申訴程序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明志科技大學 勞動型兼任助理常見問題</dc:title>
  <dc:creator>E000049040</dc:creator>
  <cp:lastModifiedBy>E000049040</cp:lastModifiedBy>
  <cp:revision>18</cp:revision>
  <dcterms:created xsi:type="dcterms:W3CDTF">2018-03-23T00:58:17Z</dcterms:created>
  <dcterms:modified xsi:type="dcterms:W3CDTF">2018-12-11T03:23:11Z</dcterms:modified>
</cp:coreProperties>
</file>